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
  </p:notesMasterIdLst>
  <p:handoutMasterIdLst>
    <p:handoutMasterId r:id="rId16"/>
  </p:handoutMasterIdLst>
  <p:sldIdLst>
    <p:sldId id="256" r:id="rId2"/>
    <p:sldId id="285" r:id="rId3"/>
    <p:sldId id="295" r:id="rId4"/>
    <p:sldId id="296" r:id="rId5"/>
    <p:sldId id="297" r:id="rId6"/>
    <p:sldId id="305" r:id="rId7"/>
    <p:sldId id="298" r:id="rId8"/>
    <p:sldId id="299" r:id="rId9"/>
    <p:sldId id="300" r:id="rId10"/>
    <p:sldId id="301" r:id="rId11"/>
    <p:sldId id="302" r:id="rId12"/>
    <p:sldId id="303" r:id="rId13"/>
    <p:sldId id="304" r:id="rId1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62" autoAdjust="0"/>
  </p:normalViewPr>
  <p:slideViewPr>
    <p:cSldViewPr>
      <p:cViewPr varScale="1">
        <p:scale>
          <a:sx n="70" d="100"/>
          <a:sy n="70" d="100"/>
        </p:scale>
        <p:origin x="-135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6" d="100"/>
          <a:sy n="56" d="100"/>
        </p:scale>
        <p:origin x="-285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EA97E54-05F8-4C8F-961E-4550E1687D86}" type="datetimeFigureOut">
              <a:rPr lang="it-IT" smtClean="0"/>
              <a:t>11/04/2015</a:t>
            </a:fld>
            <a:endParaRPr lang="it-IT"/>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2B05C81-7472-45F8-B846-04BFA732D56F}" type="slidenum">
              <a:rPr lang="it-IT" smtClean="0"/>
              <a:t>‹Nº›</a:t>
            </a:fld>
            <a:endParaRPr lang="it-IT"/>
          </a:p>
        </p:txBody>
      </p:sp>
    </p:spTree>
    <p:extLst>
      <p:ext uri="{BB962C8B-B14F-4D97-AF65-F5344CB8AC3E}">
        <p14:creationId xmlns:p14="http://schemas.microsoft.com/office/powerpoint/2010/main" val="2683722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8E1D89-9B11-49F3-912B-44BFE60AD120}" type="datetimeFigureOut">
              <a:rPr lang="it-IT" smtClean="0"/>
              <a:t>11/04/2015</a:t>
            </a:fld>
            <a:endParaRPr lang="it-IT"/>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it-IT"/>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A2063F-8D41-42DD-B70F-93132A5DCCFB}" type="slidenum">
              <a:rPr lang="it-IT" smtClean="0"/>
              <a:t>‹Nº›</a:t>
            </a:fld>
            <a:endParaRPr lang="it-IT"/>
          </a:p>
        </p:txBody>
      </p:sp>
    </p:spTree>
    <p:extLst>
      <p:ext uri="{BB962C8B-B14F-4D97-AF65-F5344CB8AC3E}">
        <p14:creationId xmlns:p14="http://schemas.microsoft.com/office/powerpoint/2010/main" val="2438960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a:t>
            </a:fld>
            <a:endParaRPr lang="it-IT"/>
          </a:p>
        </p:txBody>
      </p:sp>
    </p:spTree>
    <p:extLst>
      <p:ext uri="{BB962C8B-B14F-4D97-AF65-F5344CB8AC3E}">
        <p14:creationId xmlns:p14="http://schemas.microsoft.com/office/powerpoint/2010/main" val="371938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10</a:t>
            </a:fld>
            <a:endParaRPr lang="it-IT"/>
          </a:p>
        </p:txBody>
      </p:sp>
    </p:spTree>
    <p:extLst>
      <p:ext uri="{BB962C8B-B14F-4D97-AF65-F5344CB8AC3E}">
        <p14:creationId xmlns:p14="http://schemas.microsoft.com/office/powerpoint/2010/main" val="27774107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11</a:t>
            </a:fld>
            <a:endParaRPr lang="it-IT"/>
          </a:p>
        </p:txBody>
      </p:sp>
    </p:spTree>
    <p:extLst>
      <p:ext uri="{BB962C8B-B14F-4D97-AF65-F5344CB8AC3E}">
        <p14:creationId xmlns:p14="http://schemas.microsoft.com/office/powerpoint/2010/main" val="2943338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12</a:t>
            </a:fld>
            <a:endParaRPr lang="it-IT"/>
          </a:p>
        </p:txBody>
      </p:sp>
    </p:spTree>
    <p:extLst>
      <p:ext uri="{BB962C8B-B14F-4D97-AF65-F5344CB8AC3E}">
        <p14:creationId xmlns:p14="http://schemas.microsoft.com/office/powerpoint/2010/main" val="23323569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13</a:t>
            </a:fld>
            <a:endParaRPr lang="it-IT"/>
          </a:p>
        </p:txBody>
      </p:sp>
    </p:spTree>
    <p:extLst>
      <p:ext uri="{BB962C8B-B14F-4D97-AF65-F5344CB8AC3E}">
        <p14:creationId xmlns:p14="http://schemas.microsoft.com/office/powerpoint/2010/main" val="1745687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2</a:t>
            </a:fld>
            <a:endParaRPr lang="it-IT"/>
          </a:p>
        </p:txBody>
      </p:sp>
    </p:spTree>
    <p:extLst>
      <p:ext uri="{BB962C8B-B14F-4D97-AF65-F5344CB8AC3E}">
        <p14:creationId xmlns:p14="http://schemas.microsoft.com/office/powerpoint/2010/main" val="1005022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3</a:t>
            </a:fld>
            <a:endParaRPr lang="it-IT"/>
          </a:p>
        </p:txBody>
      </p:sp>
    </p:spTree>
    <p:extLst>
      <p:ext uri="{BB962C8B-B14F-4D97-AF65-F5344CB8AC3E}">
        <p14:creationId xmlns:p14="http://schemas.microsoft.com/office/powerpoint/2010/main" val="1359062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4</a:t>
            </a:fld>
            <a:endParaRPr lang="it-IT"/>
          </a:p>
        </p:txBody>
      </p:sp>
    </p:spTree>
    <p:extLst>
      <p:ext uri="{BB962C8B-B14F-4D97-AF65-F5344CB8AC3E}">
        <p14:creationId xmlns:p14="http://schemas.microsoft.com/office/powerpoint/2010/main" val="2071398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5</a:t>
            </a:fld>
            <a:endParaRPr lang="it-IT"/>
          </a:p>
        </p:txBody>
      </p:sp>
    </p:spTree>
    <p:extLst>
      <p:ext uri="{BB962C8B-B14F-4D97-AF65-F5344CB8AC3E}">
        <p14:creationId xmlns:p14="http://schemas.microsoft.com/office/powerpoint/2010/main" val="17406105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6</a:t>
            </a:fld>
            <a:endParaRPr lang="it-IT"/>
          </a:p>
        </p:txBody>
      </p:sp>
    </p:spTree>
    <p:extLst>
      <p:ext uri="{BB962C8B-B14F-4D97-AF65-F5344CB8AC3E}">
        <p14:creationId xmlns:p14="http://schemas.microsoft.com/office/powerpoint/2010/main" val="1740610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7</a:t>
            </a:fld>
            <a:endParaRPr lang="it-IT"/>
          </a:p>
        </p:txBody>
      </p:sp>
    </p:spTree>
    <p:extLst>
      <p:ext uri="{BB962C8B-B14F-4D97-AF65-F5344CB8AC3E}">
        <p14:creationId xmlns:p14="http://schemas.microsoft.com/office/powerpoint/2010/main" val="1335266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8</a:t>
            </a:fld>
            <a:endParaRPr lang="it-IT"/>
          </a:p>
        </p:txBody>
      </p:sp>
    </p:spTree>
    <p:extLst>
      <p:ext uri="{BB962C8B-B14F-4D97-AF65-F5344CB8AC3E}">
        <p14:creationId xmlns:p14="http://schemas.microsoft.com/office/powerpoint/2010/main" val="283220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a:p>
        </p:txBody>
      </p:sp>
      <p:sp>
        <p:nvSpPr>
          <p:cNvPr id="4" name="3 Marcador de número de diapositiva"/>
          <p:cNvSpPr>
            <a:spLocks noGrp="1"/>
          </p:cNvSpPr>
          <p:nvPr>
            <p:ph type="sldNum" sz="quarter" idx="10"/>
          </p:nvPr>
        </p:nvSpPr>
        <p:spPr/>
        <p:txBody>
          <a:bodyPr/>
          <a:lstStyle/>
          <a:p>
            <a:fld id="{B9A2063F-8D41-42DD-B70F-93132A5DCCFB}" type="slidenum">
              <a:rPr lang="it-IT" smtClean="0"/>
              <a:t>9</a:t>
            </a:fld>
            <a:endParaRPr lang="it-IT"/>
          </a:p>
        </p:txBody>
      </p:sp>
    </p:spTree>
    <p:extLst>
      <p:ext uri="{BB962C8B-B14F-4D97-AF65-F5344CB8AC3E}">
        <p14:creationId xmlns:p14="http://schemas.microsoft.com/office/powerpoint/2010/main" val="31538934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91440" y="101600"/>
            <a:ext cx="8961120" cy="6664960"/>
          </a:xfrm>
          <a:prstGeom prst="roundRect">
            <a:avLst>
              <a:gd name="adj" fmla="val 1735"/>
            </a:avLst>
          </a:prstGeom>
          <a:gradFill>
            <a:gsLst>
              <a:gs pos="0">
                <a:srgbClr val="92D050"/>
              </a:gs>
              <a:gs pos="50000">
                <a:schemeClr val="accent1">
                  <a:tint val="44500"/>
                  <a:satMod val="160000"/>
                </a:schemeClr>
              </a:gs>
              <a:gs pos="100000">
                <a:schemeClr val="accent1">
                  <a:tint val="23500"/>
                  <a:satMod val="160000"/>
                </a:schemeClr>
              </a:gs>
            </a:gsLst>
            <a:lin ang="2700000" scaled="1"/>
          </a:gra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11/04/2015</a:t>
            </a:fld>
            <a:endParaRPr lang="es-E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s-E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132FADFE-3B8F-471C-ABF0-DBC7717ECBBC}" type="slidenum">
              <a:rPr lang="es-ES" smtClean="0"/>
              <a:t>‹Nº›</a:t>
            </a:fld>
            <a:endParaRPr lang="es-E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s-ES" smtClean="0"/>
              <a:t>Haga clic para modificar el estilo de título del patrón</a:t>
            </a:r>
            <a:endParaRPr lang="en-US" dirty="0"/>
          </a:p>
        </p:txBody>
      </p:sp>
      <p:pic>
        <p:nvPicPr>
          <p:cNvPr id="15" name="14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5537" y="260648"/>
            <a:ext cx="1224136" cy="11467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11/04/2015</a:t>
            </a:fld>
            <a:endParaRPr lang="es-ES"/>
          </a:p>
        </p:txBody>
      </p:sp>
      <p:sp>
        <p:nvSpPr>
          <p:cNvPr id="6" name="Slide Number Placeholder 5"/>
          <p:cNvSpPr>
            <a:spLocks noGrp="1"/>
          </p:cNvSpPr>
          <p:nvPr>
            <p:ph type="sldNum" sz="quarter" idx="12"/>
          </p:nvPr>
        </p:nvSpPr>
        <p:spPr>
          <a:xfrm>
            <a:off x="3707904" y="6303912"/>
            <a:ext cx="2133600" cy="365125"/>
          </a:xfrm>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A847CFC-816F-41D0-AAC0-9BF4FEBC753E}" type="datetimeFigureOut">
              <a:rPr lang="es-ES" smtClean="0"/>
              <a:t>11/04/2015</a:t>
            </a:fld>
            <a:endParaRPr lang="es-E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A847CFC-816F-41D0-AAC0-9BF4FEBC753E}" type="datetimeFigureOut">
              <a:rPr lang="es-ES" smtClean="0"/>
              <a:t>11/04/2015</a:t>
            </a:fld>
            <a:endParaRPr lang="es-E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s-ES"/>
          </a:p>
        </p:txBody>
      </p:sp>
      <p:sp>
        <p:nvSpPr>
          <p:cNvPr id="9" name="Slide Number Placeholder 8"/>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A847CFC-816F-41D0-AAC0-9BF4FEBC753E}" type="datetimeFigureOut">
              <a:rPr lang="es-ES" smtClean="0"/>
              <a:t>11/04/2015</a:t>
            </a:fld>
            <a:endParaRPr lang="es-E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s-ES"/>
          </a:p>
        </p:txBody>
      </p:sp>
      <p:sp>
        <p:nvSpPr>
          <p:cNvPr id="5" name="Slide Number Placeholder 4"/>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11/04/2015</a:t>
            </a:fld>
            <a:endParaRPr lang="es-E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07504" y="148416"/>
            <a:ext cx="8961120" cy="6664960"/>
          </a:xfrm>
          <a:prstGeom prst="roundRect">
            <a:avLst>
              <a:gd name="adj" fmla="val 1735"/>
            </a:avLst>
          </a:prstGeom>
          <a:gradFill flip="none" rotWithShape="1">
            <a:gsLst>
              <a:gs pos="0">
                <a:srgbClr val="92D050"/>
              </a:gs>
              <a:gs pos="50000">
                <a:schemeClr val="accent1">
                  <a:tint val="44500"/>
                  <a:satMod val="160000"/>
                </a:schemeClr>
              </a:gs>
              <a:gs pos="100000">
                <a:schemeClr val="accent1">
                  <a:tint val="23500"/>
                  <a:satMod val="160000"/>
                </a:schemeClr>
              </a:gs>
            </a:gsLst>
            <a:lin ang="2700000" scaled="1"/>
            <a:tileRect/>
          </a:gra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7A847CFC-816F-41D0-AAC0-9BF4FEBC753E}" type="datetimeFigureOut">
              <a:rPr lang="es-ES" smtClean="0"/>
              <a:t>11/04/2015</a:t>
            </a:fld>
            <a:endParaRPr lang="es-ES"/>
          </a:p>
        </p:txBody>
      </p:sp>
      <p:sp>
        <p:nvSpPr>
          <p:cNvPr id="6" name="Slide Number Placeholder 5"/>
          <p:cNvSpPr>
            <a:spLocks noGrp="1"/>
          </p:cNvSpPr>
          <p:nvPr>
            <p:ph type="sldNum" sz="quarter" idx="4"/>
          </p:nvPr>
        </p:nvSpPr>
        <p:spPr>
          <a:xfrm>
            <a:off x="3606760" y="6381328"/>
            <a:ext cx="2133600" cy="365125"/>
          </a:xfrm>
          <a:prstGeom prst="rect">
            <a:avLst/>
          </a:prstGeom>
        </p:spPr>
        <p:txBody>
          <a:bodyPr vert="horz" lIns="91440" tIns="45720" rIns="91440" bIns="45720" rtlCol="0" anchor="ctr"/>
          <a:lstStyle>
            <a:lvl1pPr algn="r">
              <a:defRPr sz="1200">
                <a:solidFill>
                  <a:schemeClr val="tx2"/>
                </a:solidFill>
              </a:defRPr>
            </a:lvl1pPr>
          </a:lstStyle>
          <a:p>
            <a:pPr algn="ctr"/>
            <a:fld id="{132FADFE-3B8F-471C-ABF0-DBC7717ECBBC}" type="slidenum">
              <a:rPr lang="es-ES" smtClean="0"/>
              <a:pPr algn="ctr"/>
              <a:t>‹Nº›</a:t>
            </a:fld>
            <a:endParaRPr lang="es-ES"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pic>
        <p:nvPicPr>
          <p:cNvPr id="11" name="10 Imagen"/>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082261" y="5949280"/>
            <a:ext cx="787420" cy="7376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8" r:id="rId3"/>
    <p:sldLayoutId id="2147483689" r:id="rId4"/>
    <p:sldLayoutId id="2147483690" r:id="rId5"/>
    <p:sldLayoutId id="2147483694" r:id="rId6"/>
  </p:sldLayoutIdLst>
  <p:timing>
    <p:tnLst>
      <p:par>
        <p:cTn id="1" dur="indefinite" restart="never" nodeType="tmRoot"/>
      </p:par>
    </p:tnLst>
  </p:timing>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balancedscorecard.org/BSCResources/StrategicPlanningBasics/tabid/459/Default.asp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normAutofit/>
          </a:bodyPr>
          <a:lstStyle/>
          <a:p>
            <a:r>
              <a:rPr lang="es-419" b="1" dirty="0" smtClean="0">
                <a:latin typeface="+mj-lt"/>
              </a:rPr>
              <a:t>Limitless power of information</a:t>
            </a:r>
            <a:endParaRPr lang="it-IT" dirty="0">
              <a:latin typeface="+mj-lt"/>
            </a:endParaRPr>
          </a:p>
        </p:txBody>
      </p:sp>
      <p:sp>
        <p:nvSpPr>
          <p:cNvPr id="2" name="1 Título"/>
          <p:cNvSpPr>
            <a:spLocks noGrp="1"/>
          </p:cNvSpPr>
          <p:nvPr>
            <p:ph type="ctrTitle"/>
          </p:nvPr>
        </p:nvSpPr>
        <p:spPr/>
        <p:txBody>
          <a:bodyPr/>
          <a:lstStyle/>
          <a:p>
            <a:r>
              <a:rPr lang="es-419" dirty="0" smtClean="0"/>
              <a:t>Inteligencia de Negocios </a:t>
            </a:r>
            <a:endParaRPr lang="it-IT" dirty="0"/>
          </a:p>
        </p:txBody>
      </p:sp>
      <p:sp>
        <p:nvSpPr>
          <p:cNvPr id="5" name="4 CuadroTexto"/>
          <p:cNvSpPr txBox="1"/>
          <p:nvPr/>
        </p:nvSpPr>
        <p:spPr>
          <a:xfrm>
            <a:off x="3628224" y="6381328"/>
            <a:ext cx="1370888" cy="369332"/>
          </a:xfrm>
          <a:prstGeom prst="rect">
            <a:avLst/>
          </a:prstGeom>
          <a:noFill/>
        </p:spPr>
        <p:txBody>
          <a:bodyPr wrap="none" rtlCol="0">
            <a:spAutoFit/>
          </a:bodyPr>
          <a:lstStyle/>
          <a:p>
            <a:r>
              <a:rPr lang="es-419" dirty="0" smtClean="0">
                <a:latin typeface="+mj-lt"/>
              </a:rPr>
              <a:t>Marzo 2015</a:t>
            </a:r>
            <a:endParaRPr lang="it-IT" dirty="0">
              <a:latin typeface="+mj-lt"/>
            </a:endParaRPr>
          </a:p>
        </p:txBody>
      </p:sp>
    </p:spTree>
    <p:extLst>
      <p:ext uri="{BB962C8B-B14F-4D97-AF65-F5344CB8AC3E}">
        <p14:creationId xmlns:p14="http://schemas.microsoft.com/office/powerpoint/2010/main" val="4127230725"/>
      </p:ext>
    </p:extLst>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1652587"/>
            <a:ext cx="6738347" cy="5016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4844765"/>
      </p:ext>
    </p:extLst>
  </p:cSld>
  <p:clrMapOvr>
    <a:masterClrMapping/>
  </p:clrMapOvr>
  <p:transition spd="slow">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7" y="1666874"/>
            <a:ext cx="6787155" cy="5002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75498"/>
      </p:ext>
    </p:extLst>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7" y="1666874"/>
            <a:ext cx="6787155" cy="5002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3228907"/>
      </p:ext>
    </p:extLst>
  </p:cSld>
  <p:clrMapOvr>
    <a:masterClrMapping/>
  </p:clrMapOvr>
  <p:transition spd="slow">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1628800"/>
            <a:ext cx="6912768" cy="50285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8808421"/>
      </p:ext>
    </p:extLst>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sp>
        <p:nvSpPr>
          <p:cNvPr id="3" name="2 Marcador de contenido"/>
          <p:cNvSpPr>
            <a:spLocks noGrp="1"/>
          </p:cNvSpPr>
          <p:nvPr>
            <p:ph idx="1"/>
          </p:nvPr>
        </p:nvSpPr>
        <p:spPr/>
        <p:txBody>
          <a:bodyPr>
            <a:normAutofit/>
          </a:bodyPr>
          <a:lstStyle/>
          <a:p>
            <a:pPr marL="114300" indent="0" algn="just">
              <a:buNone/>
            </a:pPr>
            <a:r>
              <a:rPr lang="en-US" dirty="0">
                <a:latin typeface="+mj-lt"/>
              </a:rPr>
              <a:t>The balanced scorecard is a </a:t>
            </a:r>
            <a:r>
              <a:rPr lang="en-US" dirty="0">
                <a:solidFill>
                  <a:schemeClr val="tx1"/>
                </a:solidFill>
                <a:latin typeface="+mj-lt"/>
              </a:rPr>
              <a:t>strategic planning and management </a:t>
            </a:r>
            <a:r>
              <a:rPr lang="en-US" dirty="0" err="1">
                <a:solidFill>
                  <a:schemeClr val="tx1"/>
                </a:solidFill>
                <a:latin typeface="+mj-lt"/>
              </a:rPr>
              <a:t>syste</a:t>
            </a:r>
            <a:r>
              <a:rPr lang="es-419" dirty="0">
                <a:solidFill>
                  <a:schemeClr val="tx1"/>
                </a:solidFill>
                <a:latin typeface="+mj-lt"/>
              </a:rPr>
              <a:t>m</a:t>
            </a:r>
            <a:r>
              <a:rPr lang="en-US" dirty="0">
                <a:latin typeface="+mj-lt"/>
                <a:hlinkClick r:id="rId3"/>
              </a:rPr>
              <a:t> </a:t>
            </a:r>
            <a:r>
              <a:rPr lang="en-US" dirty="0">
                <a:latin typeface="+mj-lt"/>
              </a:rPr>
              <a:t>that is used extensively in business and industry, government, and nonprofit organizations worldwide to align business activities to the vision and strategy of the organization, improve internal and external communications, and monitor organization performance against strategic goals.</a:t>
            </a:r>
            <a:endParaRPr lang="es-419" dirty="0">
              <a:latin typeface="+mj-lt"/>
            </a:endParaRPr>
          </a:p>
          <a:p>
            <a:pPr marL="114300" indent="0" algn="just">
              <a:buNone/>
            </a:pPr>
            <a:endParaRPr lang="es-419" sz="1400" b="1" dirty="0" smtClean="0">
              <a:latin typeface="+mj-lt"/>
            </a:endParaRPr>
          </a:p>
          <a:p>
            <a:pPr marL="114300" indent="0" algn="just">
              <a:buNone/>
            </a:pPr>
            <a:r>
              <a:rPr lang="es-419" sz="1400" b="1" dirty="0" smtClean="0">
                <a:latin typeface="+mj-lt"/>
              </a:rPr>
              <a:t>Balanced Scorecard Institute</a:t>
            </a:r>
            <a:endParaRPr lang="it-IT" sz="1400" b="1" dirty="0">
              <a:latin typeface="+mj-lt"/>
            </a:endParaRPr>
          </a:p>
        </p:txBody>
      </p:sp>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5157192"/>
            <a:ext cx="2133600" cy="111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8332001"/>
      </p:ext>
    </p:extLst>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5" y="5997194"/>
            <a:ext cx="1224136" cy="639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1700809"/>
            <a:ext cx="1846827" cy="136815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7744" y="2400122"/>
            <a:ext cx="5143500" cy="3267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1539003"/>
      </p:ext>
    </p:extLst>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628800"/>
            <a:ext cx="8549598"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7773152"/>
      </p:ext>
    </p:extLst>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316" y="1628800"/>
            <a:ext cx="7215076" cy="46085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4805492"/>
      </p:ext>
    </p:extLst>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3878" y="1268759"/>
            <a:ext cx="6784505" cy="482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3813241"/>
      </p:ext>
    </p:extLst>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sp>
        <p:nvSpPr>
          <p:cNvPr id="3" name="2 Marcador de contenido"/>
          <p:cNvSpPr>
            <a:spLocks noGrp="1"/>
          </p:cNvSpPr>
          <p:nvPr>
            <p:ph idx="1"/>
          </p:nvPr>
        </p:nvSpPr>
        <p:spPr/>
        <p:txBody>
          <a:bodyPr>
            <a:normAutofit/>
          </a:bodyPr>
          <a:lstStyle/>
          <a:p>
            <a:pPr marL="114300" indent="0" algn="just">
              <a:buNone/>
            </a:pPr>
            <a:r>
              <a:rPr lang="en-US" dirty="0">
                <a:latin typeface="+mj-lt"/>
              </a:rPr>
              <a:t>"The balanced scorecard retains traditional financial measures. But financial measures tell the story of past events, an adequate story for industrial age companies for which investments in long-term capabilities and customer relationships were not critical for success. These financial measures are inadequate, however, for guiding and evaluating the journey that information age companies must make to create future value through investment in customers, suppliers, employees, processes, technology, and innovation</a:t>
            </a:r>
            <a:r>
              <a:rPr lang="en-US" dirty="0" smtClean="0">
                <a:latin typeface="+mj-lt"/>
              </a:rPr>
              <a:t>."</a:t>
            </a:r>
            <a:endParaRPr lang="es-419" dirty="0">
              <a:latin typeface="+mj-lt"/>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3848" y="5301208"/>
            <a:ext cx="1846827" cy="136815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6708862"/>
      </p:ext>
    </p:extLst>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643062"/>
            <a:ext cx="6768752" cy="5056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1379289"/>
      </p:ext>
    </p:extLst>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base"/>
            <a:r>
              <a:rPr lang="it-IT" dirty="0"/>
              <a:t>Balanced Scorecard</a:t>
            </a:r>
            <a:endParaRPr lang="it-IT" b="1"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652587"/>
            <a:ext cx="6738347" cy="5016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9581263"/>
      </p:ext>
    </p:extLst>
  </p:cSld>
  <p:clrMapOvr>
    <a:masterClrMapping/>
  </p:clrMapOvr>
  <p:transition spd="slow">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ticario">
  <a:themeElements>
    <a:clrScheme name="Boticario">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Boticario">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oticario">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2042</TotalTime>
  <Words>132</Words>
  <Application>Microsoft Office PowerPoint</Application>
  <PresentationFormat>Presentación en pantalla (4:3)</PresentationFormat>
  <Paragraphs>32</Paragraphs>
  <Slides>13</Slides>
  <Notes>13</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Boticario</vt:lpstr>
      <vt:lpstr>Inteligencia de Negocios </vt:lpstr>
      <vt:lpstr>Balanced Scorecard</vt:lpstr>
      <vt:lpstr>Balanced Scorecard</vt:lpstr>
      <vt:lpstr>Balanced Scorecard</vt:lpstr>
      <vt:lpstr>Balanced Scorecard</vt:lpstr>
      <vt:lpstr>Balanced Scorecard</vt:lpstr>
      <vt:lpstr>Balanced Scorecard</vt:lpstr>
      <vt:lpstr>Balanced Scorecard</vt:lpstr>
      <vt:lpstr>Balanced Scorecard</vt:lpstr>
      <vt:lpstr>Balanced Scorecard</vt:lpstr>
      <vt:lpstr>Balanced Scorecard</vt:lpstr>
      <vt:lpstr>Balanced Scorecard</vt:lpstr>
      <vt:lpstr>Balanced Scorecard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Inteligencia de Negocios</dc:title>
  <dc:creator>Pedro Chavez</dc:creator>
  <cp:lastModifiedBy>Pedro</cp:lastModifiedBy>
  <cp:revision>31</cp:revision>
  <dcterms:created xsi:type="dcterms:W3CDTF">2015-03-20T20:20:12Z</dcterms:created>
  <dcterms:modified xsi:type="dcterms:W3CDTF">2015-04-11T05:07:01Z</dcterms:modified>
</cp:coreProperties>
</file>